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rimo Bold" charset="1" panose="020B0704020202020204"/>
      <p:regular r:id="rId18"/>
    </p:embeddedFont>
    <p:embeddedFont>
      <p:font typeface="Open Sans" charset="1" panose="00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notesMasters/notesMaster1.xml" Type="http://schemas.openxmlformats.org/officeDocument/2006/relationships/notesMaster"/><Relationship Id="rId16" Target="theme/theme2.xml" Type="http://schemas.openxmlformats.org/officeDocument/2006/relationships/theme"/><Relationship Id="rId17" Target="notesSlides/notesSlide1.xml" Type="http://schemas.openxmlformats.org/officeDocument/2006/relationships/notes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notesSlides/notesSlide2.xml" Type="http://schemas.openxmlformats.org/officeDocument/2006/relationships/notesSlide"/><Relationship Id="rId21" Target="notesSlides/notesSlide3.xml" Type="http://schemas.openxmlformats.org/officeDocument/2006/relationships/notesSlide"/><Relationship Id="rId22" Target="notesSlides/notesSlide4.xml" Type="http://schemas.openxmlformats.org/officeDocument/2006/relationships/notesSlide"/><Relationship Id="rId23" Target="notesSlides/notesSlide5.xml" Type="http://schemas.openxmlformats.org/officeDocument/2006/relationships/notesSlide"/><Relationship Id="rId24" Target="notesSlides/notesSlide6.xml" Type="http://schemas.openxmlformats.org/officeDocument/2006/relationships/notesSlide"/><Relationship Id="rId25" Target="notesSlides/notesSlide7.xml" Type="http://schemas.openxmlformats.org/officeDocument/2006/relationships/notesSlide"/><Relationship Id="rId26" Target="notesSlides/notesSlide8.xml" Type="http://schemas.openxmlformats.org/officeDocument/2006/relationships/notesSlide"/><Relationship Id="rId27" Target="notesSlides/notesSlide9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3.pn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Relationship Id="rId6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6F5E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80046" y="1063377"/>
            <a:ext cx="9269909" cy="5399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37"/>
              </a:lnSpc>
            </a:pPr>
            <a:r>
              <a:rPr lang="en-US" sz="8375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Basic Data Cleaning with Titanic Dataset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80046" y="6830466"/>
            <a:ext cx="9269909" cy="589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Step-by-step guide for beginners in data science.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80046" y="7671346"/>
            <a:ext cx="9269909" cy="589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Learn essential techniques for preparing datasets.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075284" y="8625780"/>
            <a:ext cx="503188" cy="503188"/>
            <a:chOff x="0" y="0"/>
            <a:chExt cx="670917" cy="67091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70941" cy="670941"/>
            </a:xfrm>
            <a:custGeom>
              <a:avLst/>
              <a:gdLst/>
              <a:ahLst/>
              <a:cxnLst/>
              <a:rect r="r" b="b" t="t" l="l"/>
              <a:pathLst>
                <a:path h="670941" w="670941">
                  <a:moveTo>
                    <a:pt x="0" y="335407"/>
                  </a:moveTo>
                  <a:cubicBezTo>
                    <a:pt x="0" y="150241"/>
                    <a:pt x="150241" y="0"/>
                    <a:pt x="335407" y="0"/>
                  </a:cubicBezTo>
                  <a:cubicBezTo>
                    <a:pt x="337312" y="0"/>
                    <a:pt x="339217" y="889"/>
                    <a:pt x="340360" y="2413"/>
                  </a:cubicBezTo>
                  <a:lnTo>
                    <a:pt x="335407" y="6350"/>
                  </a:lnTo>
                  <a:lnTo>
                    <a:pt x="335407" y="0"/>
                  </a:lnTo>
                  <a:lnTo>
                    <a:pt x="335407" y="6350"/>
                  </a:lnTo>
                  <a:lnTo>
                    <a:pt x="335407" y="0"/>
                  </a:lnTo>
                  <a:cubicBezTo>
                    <a:pt x="520700" y="0"/>
                    <a:pt x="670941" y="150241"/>
                    <a:pt x="670941" y="335407"/>
                  </a:cubicBezTo>
                  <a:cubicBezTo>
                    <a:pt x="670941" y="337820"/>
                    <a:pt x="669544" y="339979"/>
                    <a:pt x="667385" y="341122"/>
                  </a:cubicBezTo>
                  <a:lnTo>
                    <a:pt x="664591" y="335407"/>
                  </a:lnTo>
                  <a:lnTo>
                    <a:pt x="670941" y="335407"/>
                  </a:lnTo>
                  <a:cubicBezTo>
                    <a:pt x="670941" y="520700"/>
                    <a:pt x="520700" y="670941"/>
                    <a:pt x="335407" y="670941"/>
                  </a:cubicBezTo>
                  <a:lnTo>
                    <a:pt x="335407" y="664591"/>
                  </a:lnTo>
                  <a:lnTo>
                    <a:pt x="335407" y="658241"/>
                  </a:lnTo>
                  <a:lnTo>
                    <a:pt x="335407" y="664591"/>
                  </a:lnTo>
                  <a:lnTo>
                    <a:pt x="335407" y="670941"/>
                  </a:lnTo>
                  <a:cubicBezTo>
                    <a:pt x="150241" y="670941"/>
                    <a:pt x="0" y="520700"/>
                    <a:pt x="0" y="335407"/>
                  </a:cubicBezTo>
                  <a:lnTo>
                    <a:pt x="6350" y="335407"/>
                  </a:lnTo>
                  <a:lnTo>
                    <a:pt x="0" y="335407"/>
                  </a:lnTo>
                  <a:moveTo>
                    <a:pt x="12700" y="335407"/>
                  </a:moveTo>
                  <a:lnTo>
                    <a:pt x="6350" y="335407"/>
                  </a:lnTo>
                  <a:lnTo>
                    <a:pt x="12700" y="335407"/>
                  </a:lnTo>
                  <a:cubicBezTo>
                    <a:pt x="12700" y="513715"/>
                    <a:pt x="157226" y="658241"/>
                    <a:pt x="335407" y="658241"/>
                  </a:cubicBezTo>
                  <a:cubicBezTo>
                    <a:pt x="338963" y="658241"/>
                    <a:pt x="341757" y="661035"/>
                    <a:pt x="341757" y="664591"/>
                  </a:cubicBezTo>
                  <a:cubicBezTo>
                    <a:pt x="341757" y="668147"/>
                    <a:pt x="338963" y="670941"/>
                    <a:pt x="335407" y="670941"/>
                  </a:cubicBezTo>
                  <a:cubicBezTo>
                    <a:pt x="331851" y="670941"/>
                    <a:pt x="329057" y="668147"/>
                    <a:pt x="329057" y="664591"/>
                  </a:cubicBezTo>
                  <a:cubicBezTo>
                    <a:pt x="329057" y="661035"/>
                    <a:pt x="331851" y="658241"/>
                    <a:pt x="335407" y="658241"/>
                  </a:cubicBezTo>
                  <a:cubicBezTo>
                    <a:pt x="513715" y="658241"/>
                    <a:pt x="658114" y="513715"/>
                    <a:pt x="658114" y="335534"/>
                  </a:cubicBezTo>
                  <a:cubicBezTo>
                    <a:pt x="658114" y="333121"/>
                    <a:pt x="659511" y="330962"/>
                    <a:pt x="661670" y="329819"/>
                  </a:cubicBezTo>
                  <a:lnTo>
                    <a:pt x="664464" y="335534"/>
                  </a:lnTo>
                  <a:lnTo>
                    <a:pt x="658114" y="335534"/>
                  </a:lnTo>
                  <a:cubicBezTo>
                    <a:pt x="658241" y="157226"/>
                    <a:pt x="513715" y="12700"/>
                    <a:pt x="335407" y="12700"/>
                  </a:cubicBezTo>
                  <a:cubicBezTo>
                    <a:pt x="333502" y="12700"/>
                    <a:pt x="331597" y="11811"/>
                    <a:pt x="330454" y="10287"/>
                  </a:cubicBezTo>
                  <a:lnTo>
                    <a:pt x="335407" y="6350"/>
                  </a:lnTo>
                  <a:lnTo>
                    <a:pt x="335407" y="12700"/>
                  </a:lnTo>
                  <a:cubicBezTo>
                    <a:pt x="157226" y="12700"/>
                    <a:pt x="12700" y="157226"/>
                    <a:pt x="12700" y="33540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 descr="preencoded.png"/>
          <p:cNvSpPr/>
          <p:nvPr/>
        </p:nvSpPr>
        <p:spPr>
          <a:xfrm flipH="false" flipV="false" rot="0">
            <a:off x="1089571" y="8640067"/>
            <a:ext cx="474612" cy="474612"/>
          </a:xfrm>
          <a:custGeom>
            <a:avLst/>
            <a:gdLst/>
            <a:ahLst/>
            <a:cxnLst/>
            <a:rect r="r" b="b" t="t" l="l"/>
            <a:pathLst>
              <a:path h="474612" w="474612">
                <a:moveTo>
                  <a:pt x="0" y="0"/>
                </a:moveTo>
                <a:lnTo>
                  <a:pt x="474613" y="0"/>
                </a:lnTo>
                <a:lnTo>
                  <a:pt x="474613" y="474613"/>
                </a:lnTo>
                <a:lnTo>
                  <a:pt x="0" y="4746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727895" y="8531275"/>
            <a:ext cx="2429321" cy="616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9"/>
              </a:lnSpc>
            </a:pPr>
            <a:r>
              <a:rPr lang="en-US" sz="3000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by Aravind K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6F5E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80046" y="3190429"/>
            <a:ext cx="12377589" cy="1021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2"/>
              </a:lnSpc>
            </a:pPr>
            <a:r>
              <a:rPr lang="en-US" sz="6062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Titanic Dataset Overview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80046" y="4954786"/>
            <a:ext cx="4120009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Dataset Content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80046" y="5678835"/>
            <a:ext cx="4873526" cy="108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Passenger information from ill-fated Titanic voyage.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715869" y="4954786"/>
            <a:ext cx="3857625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Prediction Goal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715869" y="5678835"/>
            <a:ext cx="4873526" cy="108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Survival likelihood based on passenger characteristics.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351692" y="4954786"/>
            <a:ext cx="4526161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Cleaning Objective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351692" y="5678835"/>
            <a:ext cx="4873526" cy="108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Prepare data for accurate analysis and modeling.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6F5E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80046" y="914697"/>
            <a:ext cx="9269909" cy="1985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2"/>
              </a:lnSpc>
            </a:pPr>
            <a:r>
              <a:rPr lang="en-US" sz="6062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Loading the Dataset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523851" y="3363516"/>
            <a:ext cx="38100" cy="5951636"/>
            <a:chOff x="0" y="0"/>
            <a:chExt cx="50800" cy="793551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0800" cy="7935468"/>
            </a:xfrm>
            <a:custGeom>
              <a:avLst/>
              <a:gdLst/>
              <a:ahLst/>
              <a:cxnLst/>
              <a:rect r="r" b="b" t="t" l="l"/>
              <a:pathLst>
                <a:path h="7935468" w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7910068"/>
                  </a:lnTo>
                  <a:cubicBezTo>
                    <a:pt x="50800" y="7924038"/>
                    <a:pt x="39370" y="7935468"/>
                    <a:pt x="25400" y="7935468"/>
                  </a:cubicBezTo>
                  <a:cubicBezTo>
                    <a:pt x="11430" y="7935468"/>
                    <a:pt x="0" y="7924038"/>
                    <a:pt x="0" y="7910068"/>
                  </a:cubicBezTo>
                  <a:close/>
                </a:path>
              </a:pathLst>
            </a:custGeom>
            <a:solidFill>
              <a:srgbClr val="BCDBD4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851942" y="4038600"/>
            <a:ext cx="1080046" cy="38100"/>
            <a:chOff x="0" y="0"/>
            <a:chExt cx="1440062" cy="50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40053" cy="50800"/>
            </a:xfrm>
            <a:custGeom>
              <a:avLst/>
              <a:gdLst/>
              <a:ahLst/>
              <a:cxnLst/>
              <a:rect r="r" b="b" t="t" l="l"/>
              <a:pathLst>
                <a:path h="50800" w="1440053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414653" y="0"/>
                  </a:lnTo>
                  <a:cubicBezTo>
                    <a:pt x="1428623" y="0"/>
                    <a:pt x="1440053" y="11430"/>
                    <a:pt x="1440053" y="25400"/>
                  </a:cubicBezTo>
                  <a:cubicBezTo>
                    <a:pt x="1440053" y="39370"/>
                    <a:pt x="1428623" y="50800"/>
                    <a:pt x="1414653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BCDBD4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186235" y="3701057"/>
            <a:ext cx="713334" cy="713334"/>
            <a:chOff x="0" y="0"/>
            <a:chExt cx="951112" cy="95111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2700" y="127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D6F5EE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51103" cy="951103"/>
            </a:xfrm>
            <a:custGeom>
              <a:avLst/>
              <a:gdLst/>
              <a:ahLst/>
              <a:cxnLst/>
              <a:rect r="r" b="b" t="t" l="l"/>
              <a:pathLst>
                <a:path h="951103" w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BCDBD4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422425" y="3864322"/>
            <a:ext cx="240804" cy="424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5"/>
              </a:lnSpc>
            </a:pPr>
            <a:r>
              <a:rPr lang="en-US" sz="3625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240137" y="3643461"/>
            <a:ext cx="3857625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Import Pandas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240137" y="4244131"/>
            <a:ext cx="7109818" cy="589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Essential library for data manipulation in Python.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851942" y="6125319"/>
            <a:ext cx="1080046" cy="38100"/>
            <a:chOff x="0" y="0"/>
            <a:chExt cx="1440062" cy="50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440053" cy="50800"/>
            </a:xfrm>
            <a:custGeom>
              <a:avLst/>
              <a:gdLst/>
              <a:ahLst/>
              <a:cxnLst/>
              <a:rect r="r" b="b" t="t" l="l"/>
              <a:pathLst>
                <a:path h="50800" w="1440053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414653" y="0"/>
                  </a:lnTo>
                  <a:cubicBezTo>
                    <a:pt x="1428623" y="0"/>
                    <a:pt x="1440053" y="11430"/>
                    <a:pt x="1440053" y="25400"/>
                  </a:cubicBezTo>
                  <a:cubicBezTo>
                    <a:pt x="1440053" y="39370"/>
                    <a:pt x="1428623" y="50800"/>
                    <a:pt x="1414653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BCDBD4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1186235" y="5787777"/>
            <a:ext cx="713334" cy="713334"/>
            <a:chOff x="0" y="0"/>
            <a:chExt cx="951112" cy="95111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12700" y="127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D6F5EE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951103" cy="951103"/>
            </a:xfrm>
            <a:custGeom>
              <a:avLst/>
              <a:gdLst/>
              <a:ahLst/>
              <a:cxnLst/>
              <a:rect r="r" b="b" t="t" l="l"/>
              <a:pathLst>
                <a:path h="951103" w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BCDBD4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349647" y="5951041"/>
            <a:ext cx="386506" cy="424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5"/>
              </a:lnSpc>
            </a:pPr>
            <a:r>
              <a:rPr lang="en-US" sz="3625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240137" y="5730180"/>
            <a:ext cx="3857625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Read CSV File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3240137" y="6330851"/>
            <a:ext cx="7109818" cy="589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Load Titanic dataset into DataFrame.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1851942" y="8212039"/>
            <a:ext cx="1080046" cy="38100"/>
            <a:chOff x="0" y="0"/>
            <a:chExt cx="1440062" cy="50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440053" cy="50800"/>
            </a:xfrm>
            <a:custGeom>
              <a:avLst/>
              <a:gdLst/>
              <a:ahLst/>
              <a:cxnLst/>
              <a:rect r="r" b="b" t="t" l="l"/>
              <a:pathLst>
                <a:path h="50800" w="1440053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414653" y="0"/>
                  </a:lnTo>
                  <a:cubicBezTo>
                    <a:pt x="1428623" y="0"/>
                    <a:pt x="1440053" y="11430"/>
                    <a:pt x="1440053" y="25400"/>
                  </a:cubicBezTo>
                  <a:cubicBezTo>
                    <a:pt x="1440053" y="39370"/>
                    <a:pt x="1428623" y="50800"/>
                    <a:pt x="1414653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BCDBD4"/>
            </a:solidFill>
          </p:spPr>
        </p:sp>
      </p:grpSp>
      <p:grpSp>
        <p:nvGrpSpPr>
          <p:cNvPr name="Group 29" id="29"/>
          <p:cNvGrpSpPr/>
          <p:nvPr/>
        </p:nvGrpSpPr>
        <p:grpSpPr>
          <a:xfrm rot="0">
            <a:off x="1186235" y="7874496"/>
            <a:ext cx="713334" cy="713334"/>
            <a:chOff x="0" y="0"/>
            <a:chExt cx="951112" cy="951112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12700" y="127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D6F5EE"/>
            </a:solid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951103" cy="951103"/>
            </a:xfrm>
            <a:custGeom>
              <a:avLst/>
              <a:gdLst/>
              <a:ahLst/>
              <a:cxnLst/>
              <a:rect r="r" b="b" t="t" l="l"/>
              <a:pathLst>
                <a:path h="951103" w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BCDBD4"/>
            </a:solidFill>
          </p:spPr>
        </p:sp>
      </p:grpSp>
      <p:sp>
        <p:nvSpPr>
          <p:cNvPr name="TextBox 32" id="32"/>
          <p:cNvSpPr txBox="true"/>
          <p:nvPr/>
        </p:nvSpPr>
        <p:spPr>
          <a:xfrm rot="0">
            <a:off x="1348606" y="8037760"/>
            <a:ext cx="388441" cy="424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5"/>
              </a:lnSpc>
            </a:pPr>
            <a:r>
              <a:rPr lang="en-US" sz="3625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3240137" y="7816900"/>
            <a:ext cx="4025950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Initial Inspection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3240137" y="8417570"/>
            <a:ext cx="7109818" cy="589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Display first rows using df.head().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6F5E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3857625"/>
          </a:xfrm>
          <a:custGeom>
            <a:avLst/>
            <a:gdLst/>
            <a:ahLst/>
            <a:cxnLst/>
            <a:rect r="r" b="b" t="t" l="l"/>
            <a:pathLst>
              <a:path h="3857625" w="18288000">
                <a:moveTo>
                  <a:pt x="0" y="0"/>
                </a:moveTo>
                <a:lnTo>
                  <a:pt x="18288000" y="0"/>
                </a:lnTo>
                <a:lnTo>
                  <a:pt x="18288000" y="3857625"/>
                </a:lnTo>
                <a:lnTo>
                  <a:pt x="0" y="3857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80046" y="4812506"/>
            <a:ext cx="12748766" cy="1021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2"/>
              </a:lnSpc>
            </a:pPr>
            <a:r>
              <a:rPr lang="en-US" sz="6062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Identifying Missing Values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70521" y="6634460"/>
            <a:ext cx="713334" cy="713334"/>
            <a:chOff x="0" y="0"/>
            <a:chExt cx="951112" cy="95111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2700" y="127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D6F5EE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951103" cy="951103"/>
            </a:xfrm>
            <a:custGeom>
              <a:avLst/>
              <a:gdLst/>
              <a:ahLst/>
              <a:cxnLst/>
              <a:rect r="r" b="b" t="t" l="l"/>
              <a:pathLst>
                <a:path h="951103" w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BCDBD4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306711" y="6797725"/>
            <a:ext cx="240804" cy="424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5"/>
              </a:lnSpc>
            </a:pPr>
            <a:r>
              <a:rPr lang="en-US" sz="3625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82850" y="6615410"/>
            <a:ext cx="4030116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Use isnull().sum()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082850" y="7216080"/>
            <a:ext cx="4167485" cy="108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Detect and count missing values in dataset.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6549330" y="6634460"/>
            <a:ext cx="713334" cy="713334"/>
            <a:chOff x="0" y="0"/>
            <a:chExt cx="951112" cy="95111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12700" y="127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D6F5EE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951103" cy="951103"/>
            </a:xfrm>
            <a:custGeom>
              <a:avLst/>
              <a:gdLst/>
              <a:ahLst/>
              <a:cxnLst/>
              <a:rect r="r" b="b" t="t" l="l"/>
              <a:pathLst>
                <a:path h="951103" w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BCDBD4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6712744" y="6797725"/>
            <a:ext cx="386506" cy="424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5"/>
              </a:lnSpc>
            </a:pPr>
            <a:r>
              <a:rPr lang="en-US" sz="3625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561660" y="6615410"/>
            <a:ext cx="4167485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Data Quality Assessment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561660" y="7698284"/>
            <a:ext cx="4167485" cy="1576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Crucial step for understanding dataset completeness.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2028140" y="6634460"/>
            <a:ext cx="713334" cy="713334"/>
            <a:chOff x="0" y="0"/>
            <a:chExt cx="951112" cy="95111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12700" y="127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D6F5EE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951103" cy="951103"/>
            </a:xfrm>
            <a:custGeom>
              <a:avLst/>
              <a:gdLst/>
              <a:ahLst/>
              <a:cxnLst/>
              <a:rect r="r" b="b" t="t" l="l"/>
              <a:pathLst>
                <a:path h="951103" w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BCDBD4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12190511" y="6797725"/>
            <a:ext cx="388441" cy="424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5"/>
              </a:lnSpc>
            </a:pPr>
            <a:r>
              <a:rPr lang="en-US" sz="3625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040469" y="6615410"/>
            <a:ext cx="4105721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Visualize Results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040469" y="7216080"/>
            <a:ext cx="4167485" cy="108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Display columns with missing data.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6F5E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3729781"/>
          </a:xfrm>
          <a:custGeom>
            <a:avLst/>
            <a:gdLst/>
            <a:ahLst/>
            <a:cxnLst/>
            <a:rect r="r" b="b" t="t" l="l"/>
            <a:pathLst>
              <a:path h="3729781" w="18288000">
                <a:moveTo>
                  <a:pt x="0" y="0"/>
                </a:moveTo>
                <a:lnTo>
                  <a:pt x="18288000" y="0"/>
                </a:lnTo>
                <a:lnTo>
                  <a:pt x="18288000" y="3729781"/>
                </a:lnTo>
                <a:lnTo>
                  <a:pt x="0" y="37297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3" r="0" b="-53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44327" y="4483596"/>
            <a:ext cx="11384310" cy="999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Handling Missing Values</a:t>
            </a:r>
          </a:p>
        </p:txBody>
      </p:sp>
      <p:sp>
        <p:nvSpPr>
          <p:cNvPr name="Freeform 8" id="8" descr="preencoded.png"/>
          <p:cNvSpPr/>
          <p:nvPr/>
        </p:nvSpPr>
        <p:spPr>
          <a:xfrm flipH="false" flipV="false" rot="0">
            <a:off x="1044327" y="5930205"/>
            <a:ext cx="5399782" cy="1193453"/>
          </a:xfrm>
          <a:custGeom>
            <a:avLst/>
            <a:gdLst/>
            <a:ahLst/>
            <a:cxnLst/>
            <a:rect r="r" b="b" t="t" l="l"/>
            <a:pathLst>
              <a:path h="1193453" w="5399782">
                <a:moveTo>
                  <a:pt x="0" y="0"/>
                </a:moveTo>
                <a:lnTo>
                  <a:pt x="5399783" y="0"/>
                </a:lnTo>
                <a:lnTo>
                  <a:pt x="5399783" y="1193453"/>
                </a:lnTo>
                <a:lnTo>
                  <a:pt x="0" y="11934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7" t="0" r="-127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42579" y="7542610"/>
            <a:ext cx="4492824" cy="494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Drop Cabin Column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42579" y="8120955"/>
            <a:ext cx="4803279" cy="1050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Remove due to high percentage of missing data.</a:t>
            </a:r>
          </a:p>
        </p:txBody>
      </p:sp>
      <p:sp>
        <p:nvSpPr>
          <p:cNvPr name="Freeform 11" id="11" descr="preencoded.png"/>
          <p:cNvSpPr/>
          <p:nvPr/>
        </p:nvSpPr>
        <p:spPr>
          <a:xfrm flipH="false" flipV="false" rot="0">
            <a:off x="6444109" y="5930205"/>
            <a:ext cx="5399782" cy="1193453"/>
          </a:xfrm>
          <a:custGeom>
            <a:avLst/>
            <a:gdLst/>
            <a:ahLst/>
            <a:cxnLst/>
            <a:rect r="r" b="b" t="t" l="l"/>
            <a:pathLst>
              <a:path h="1193453" w="5399782">
                <a:moveTo>
                  <a:pt x="0" y="0"/>
                </a:moveTo>
                <a:lnTo>
                  <a:pt x="5399782" y="0"/>
                </a:lnTo>
                <a:lnTo>
                  <a:pt x="5399782" y="1193453"/>
                </a:lnTo>
                <a:lnTo>
                  <a:pt x="0" y="119345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27" t="0" r="-127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6742360" y="7542610"/>
            <a:ext cx="3729781" cy="494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Fill Age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742360" y="8120955"/>
            <a:ext cx="4803279" cy="1050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Use median to replace missing age values.</a:t>
            </a:r>
          </a:p>
        </p:txBody>
      </p:sp>
      <p:sp>
        <p:nvSpPr>
          <p:cNvPr name="Freeform 14" id="14" descr="preencoded.png"/>
          <p:cNvSpPr/>
          <p:nvPr/>
        </p:nvSpPr>
        <p:spPr>
          <a:xfrm flipH="false" flipV="false" rot="0">
            <a:off x="11843891" y="5930205"/>
            <a:ext cx="5399782" cy="1193453"/>
          </a:xfrm>
          <a:custGeom>
            <a:avLst/>
            <a:gdLst/>
            <a:ahLst/>
            <a:cxnLst/>
            <a:rect r="r" b="b" t="t" l="l"/>
            <a:pathLst>
              <a:path h="1193453" w="5399782">
                <a:moveTo>
                  <a:pt x="0" y="0"/>
                </a:moveTo>
                <a:lnTo>
                  <a:pt x="5399783" y="0"/>
                </a:lnTo>
                <a:lnTo>
                  <a:pt x="5399783" y="1193453"/>
                </a:lnTo>
                <a:lnTo>
                  <a:pt x="0" y="119345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27" t="0" r="-127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2142142" y="7542610"/>
            <a:ext cx="3729781" cy="494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Fill Embarked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142142" y="8120955"/>
            <a:ext cx="4803279" cy="1050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Replace with mode (most frequent value).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6F5E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80046" y="1339751"/>
            <a:ext cx="8251477" cy="1021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2"/>
              </a:lnSpc>
            </a:pPr>
            <a:r>
              <a:rPr lang="en-US" sz="6062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Outlier Detection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70521" y="2814638"/>
            <a:ext cx="9288959" cy="1835349"/>
            <a:chOff x="0" y="0"/>
            <a:chExt cx="12385278" cy="244713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2700" y="12700"/>
              <a:ext cx="12359894" cy="2421763"/>
            </a:xfrm>
            <a:custGeom>
              <a:avLst/>
              <a:gdLst/>
              <a:ahLst/>
              <a:cxnLst/>
              <a:rect r="r" b="b" t="t" l="l"/>
              <a:pathLst>
                <a:path h="2421763" w="12359894">
                  <a:moveTo>
                    <a:pt x="0" y="172847"/>
                  </a:moveTo>
                  <a:cubicBezTo>
                    <a:pt x="0" y="77343"/>
                    <a:pt x="77978" y="0"/>
                    <a:pt x="174244" y="0"/>
                  </a:cubicBezTo>
                  <a:lnTo>
                    <a:pt x="12185650" y="0"/>
                  </a:lnTo>
                  <a:cubicBezTo>
                    <a:pt x="12281916" y="0"/>
                    <a:pt x="12359894" y="77343"/>
                    <a:pt x="12359894" y="172847"/>
                  </a:cubicBezTo>
                  <a:lnTo>
                    <a:pt x="12359894" y="2248916"/>
                  </a:lnTo>
                  <a:cubicBezTo>
                    <a:pt x="12359894" y="2344420"/>
                    <a:pt x="12281916" y="2421763"/>
                    <a:pt x="12185650" y="2421763"/>
                  </a:cubicBezTo>
                  <a:lnTo>
                    <a:pt x="174244" y="2421763"/>
                  </a:lnTo>
                  <a:cubicBezTo>
                    <a:pt x="77978" y="2421763"/>
                    <a:pt x="0" y="2344420"/>
                    <a:pt x="0" y="2248916"/>
                  </a:cubicBezTo>
                  <a:close/>
                </a:path>
              </a:pathLst>
            </a:custGeom>
            <a:solidFill>
              <a:srgbClr val="D6F5EE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385294" cy="2447163"/>
            </a:xfrm>
            <a:custGeom>
              <a:avLst/>
              <a:gdLst/>
              <a:ahLst/>
              <a:cxnLst/>
              <a:rect r="r" b="b" t="t" l="l"/>
              <a:pathLst>
                <a:path h="2447163" w="12385294">
                  <a:moveTo>
                    <a:pt x="0" y="185547"/>
                  </a:moveTo>
                  <a:cubicBezTo>
                    <a:pt x="0" y="82931"/>
                    <a:pt x="83820" y="0"/>
                    <a:pt x="186944" y="0"/>
                  </a:cubicBezTo>
                  <a:lnTo>
                    <a:pt x="12198350" y="0"/>
                  </a:lnTo>
                  <a:lnTo>
                    <a:pt x="12198350" y="12700"/>
                  </a:lnTo>
                  <a:lnTo>
                    <a:pt x="12198350" y="0"/>
                  </a:lnTo>
                  <a:cubicBezTo>
                    <a:pt x="12301474" y="0"/>
                    <a:pt x="12385294" y="82931"/>
                    <a:pt x="12385294" y="185547"/>
                  </a:cubicBezTo>
                  <a:lnTo>
                    <a:pt x="12372594" y="185547"/>
                  </a:lnTo>
                  <a:lnTo>
                    <a:pt x="12385294" y="185547"/>
                  </a:lnTo>
                  <a:lnTo>
                    <a:pt x="12385294" y="2261616"/>
                  </a:lnTo>
                  <a:lnTo>
                    <a:pt x="12372594" y="2261616"/>
                  </a:lnTo>
                  <a:lnTo>
                    <a:pt x="12385294" y="2261616"/>
                  </a:lnTo>
                  <a:cubicBezTo>
                    <a:pt x="12385294" y="2364232"/>
                    <a:pt x="12301474" y="2447163"/>
                    <a:pt x="12198350" y="2447163"/>
                  </a:cubicBezTo>
                  <a:lnTo>
                    <a:pt x="12198350" y="2434463"/>
                  </a:lnTo>
                  <a:lnTo>
                    <a:pt x="12198350" y="2447163"/>
                  </a:lnTo>
                  <a:lnTo>
                    <a:pt x="186944" y="2447163"/>
                  </a:lnTo>
                  <a:lnTo>
                    <a:pt x="186944" y="2434463"/>
                  </a:lnTo>
                  <a:lnTo>
                    <a:pt x="186944" y="2447163"/>
                  </a:lnTo>
                  <a:cubicBezTo>
                    <a:pt x="83820" y="2447163"/>
                    <a:pt x="0" y="2364232"/>
                    <a:pt x="0" y="226161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2261616"/>
                  </a:lnTo>
                  <a:lnTo>
                    <a:pt x="12700" y="2261616"/>
                  </a:lnTo>
                  <a:lnTo>
                    <a:pt x="25400" y="2261616"/>
                  </a:lnTo>
                  <a:cubicBezTo>
                    <a:pt x="25400" y="2350008"/>
                    <a:pt x="97663" y="2421763"/>
                    <a:pt x="186944" y="2421763"/>
                  </a:cubicBezTo>
                  <a:lnTo>
                    <a:pt x="12198350" y="2421763"/>
                  </a:lnTo>
                  <a:cubicBezTo>
                    <a:pt x="12287631" y="2421763"/>
                    <a:pt x="12359894" y="2350008"/>
                    <a:pt x="12359894" y="2261616"/>
                  </a:cubicBezTo>
                  <a:lnTo>
                    <a:pt x="12359894" y="185547"/>
                  </a:lnTo>
                  <a:cubicBezTo>
                    <a:pt x="12359894" y="97155"/>
                    <a:pt x="12287631" y="25400"/>
                    <a:pt x="12198350" y="25400"/>
                  </a:cubicBezTo>
                  <a:lnTo>
                    <a:pt x="186944" y="25400"/>
                  </a:lnTo>
                  <a:lnTo>
                    <a:pt x="186944" y="12700"/>
                  </a:lnTo>
                  <a:lnTo>
                    <a:pt x="186944" y="25400"/>
                  </a:lnTo>
                  <a:cubicBezTo>
                    <a:pt x="97663" y="25400"/>
                    <a:pt x="25400" y="97155"/>
                    <a:pt x="25400" y="185547"/>
                  </a:cubicBezTo>
                  <a:close/>
                </a:path>
              </a:pathLst>
            </a:custGeom>
            <a:solidFill>
              <a:srgbClr val="BCDBD4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407616" y="3123159"/>
            <a:ext cx="3923259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Import Libraries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07616" y="3723829"/>
            <a:ext cx="8614768" cy="589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Use matplotlib and seaborn for visualization.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070521" y="4939456"/>
            <a:ext cx="9288959" cy="1835349"/>
            <a:chOff x="0" y="0"/>
            <a:chExt cx="12385278" cy="244713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12700" y="12700"/>
              <a:ext cx="12359894" cy="2421763"/>
            </a:xfrm>
            <a:custGeom>
              <a:avLst/>
              <a:gdLst/>
              <a:ahLst/>
              <a:cxnLst/>
              <a:rect r="r" b="b" t="t" l="l"/>
              <a:pathLst>
                <a:path h="2421763" w="12359894">
                  <a:moveTo>
                    <a:pt x="0" y="172847"/>
                  </a:moveTo>
                  <a:cubicBezTo>
                    <a:pt x="0" y="77343"/>
                    <a:pt x="77978" y="0"/>
                    <a:pt x="174244" y="0"/>
                  </a:cubicBezTo>
                  <a:lnTo>
                    <a:pt x="12185650" y="0"/>
                  </a:lnTo>
                  <a:cubicBezTo>
                    <a:pt x="12281916" y="0"/>
                    <a:pt x="12359894" y="77343"/>
                    <a:pt x="12359894" y="172847"/>
                  </a:cubicBezTo>
                  <a:lnTo>
                    <a:pt x="12359894" y="2248916"/>
                  </a:lnTo>
                  <a:cubicBezTo>
                    <a:pt x="12359894" y="2344420"/>
                    <a:pt x="12281916" y="2421763"/>
                    <a:pt x="12185650" y="2421763"/>
                  </a:cubicBezTo>
                  <a:lnTo>
                    <a:pt x="174244" y="2421763"/>
                  </a:lnTo>
                  <a:cubicBezTo>
                    <a:pt x="77978" y="2421763"/>
                    <a:pt x="0" y="2344420"/>
                    <a:pt x="0" y="2248916"/>
                  </a:cubicBezTo>
                  <a:close/>
                </a:path>
              </a:pathLst>
            </a:custGeom>
            <a:solidFill>
              <a:srgbClr val="D6F5EE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2385294" cy="2447163"/>
            </a:xfrm>
            <a:custGeom>
              <a:avLst/>
              <a:gdLst/>
              <a:ahLst/>
              <a:cxnLst/>
              <a:rect r="r" b="b" t="t" l="l"/>
              <a:pathLst>
                <a:path h="2447163" w="12385294">
                  <a:moveTo>
                    <a:pt x="0" y="185547"/>
                  </a:moveTo>
                  <a:cubicBezTo>
                    <a:pt x="0" y="82931"/>
                    <a:pt x="83820" y="0"/>
                    <a:pt x="186944" y="0"/>
                  </a:cubicBezTo>
                  <a:lnTo>
                    <a:pt x="12198350" y="0"/>
                  </a:lnTo>
                  <a:lnTo>
                    <a:pt x="12198350" y="12700"/>
                  </a:lnTo>
                  <a:lnTo>
                    <a:pt x="12198350" y="0"/>
                  </a:lnTo>
                  <a:cubicBezTo>
                    <a:pt x="12301474" y="0"/>
                    <a:pt x="12385294" y="82931"/>
                    <a:pt x="12385294" y="185547"/>
                  </a:cubicBezTo>
                  <a:lnTo>
                    <a:pt x="12372594" y="185547"/>
                  </a:lnTo>
                  <a:lnTo>
                    <a:pt x="12385294" y="185547"/>
                  </a:lnTo>
                  <a:lnTo>
                    <a:pt x="12385294" y="2261616"/>
                  </a:lnTo>
                  <a:lnTo>
                    <a:pt x="12372594" y="2261616"/>
                  </a:lnTo>
                  <a:lnTo>
                    <a:pt x="12385294" y="2261616"/>
                  </a:lnTo>
                  <a:cubicBezTo>
                    <a:pt x="12385294" y="2364232"/>
                    <a:pt x="12301474" y="2447163"/>
                    <a:pt x="12198350" y="2447163"/>
                  </a:cubicBezTo>
                  <a:lnTo>
                    <a:pt x="12198350" y="2434463"/>
                  </a:lnTo>
                  <a:lnTo>
                    <a:pt x="12198350" y="2447163"/>
                  </a:lnTo>
                  <a:lnTo>
                    <a:pt x="186944" y="2447163"/>
                  </a:lnTo>
                  <a:lnTo>
                    <a:pt x="186944" y="2434463"/>
                  </a:lnTo>
                  <a:lnTo>
                    <a:pt x="186944" y="2447163"/>
                  </a:lnTo>
                  <a:cubicBezTo>
                    <a:pt x="83820" y="2447163"/>
                    <a:pt x="0" y="2364232"/>
                    <a:pt x="0" y="226161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2261616"/>
                  </a:lnTo>
                  <a:lnTo>
                    <a:pt x="12700" y="2261616"/>
                  </a:lnTo>
                  <a:lnTo>
                    <a:pt x="25400" y="2261616"/>
                  </a:lnTo>
                  <a:cubicBezTo>
                    <a:pt x="25400" y="2350008"/>
                    <a:pt x="97663" y="2421763"/>
                    <a:pt x="186944" y="2421763"/>
                  </a:cubicBezTo>
                  <a:lnTo>
                    <a:pt x="12198350" y="2421763"/>
                  </a:lnTo>
                  <a:cubicBezTo>
                    <a:pt x="12287631" y="2421763"/>
                    <a:pt x="12359894" y="2350008"/>
                    <a:pt x="12359894" y="2261616"/>
                  </a:cubicBezTo>
                  <a:lnTo>
                    <a:pt x="12359894" y="185547"/>
                  </a:lnTo>
                  <a:cubicBezTo>
                    <a:pt x="12359894" y="97155"/>
                    <a:pt x="12287631" y="25400"/>
                    <a:pt x="12198350" y="25400"/>
                  </a:cubicBezTo>
                  <a:lnTo>
                    <a:pt x="186944" y="25400"/>
                  </a:lnTo>
                  <a:lnTo>
                    <a:pt x="186944" y="12700"/>
                  </a:lnTo>
                  <a:lnTo>
                    <a:pt x="186944" y="25400"/>
                  </a:lnTo>
                  <a:cubicBezTo>
                    <a:pt x="97663" y="25400"/>
                    <a:pt x="25400" y="97155"/>
                    <a:pt x="25400" y="185547"/>
                  </a:cubicBezTo>
                  <a:close/>
                </a:path>
              </a:pathLst>
            </a:custGeom>
            <a:solidFill>
              <a:srgbClr val="BCDBD4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407616" y="5247977"/>
            <a:ext cx="3857625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Create Box Plot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07616" y="5848647"/>
            <a:ext cx="8614768" cy="589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Visualize Fare distribution to identify outliers.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070521" y="7064276"/>
            <a:ext cx="9288959" cy="1835349"/>
            <a:chOff x="0" y="0"/>
            <a:chExt cx="12385278" cy="244713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12700" y="12700"/>
              <a:ext cx="12359894" cy="2421763"/>
            </a:xfrm>
            <a:custGeom>
              <a:avLst/>
              <a:gdLst/>
              <a:ahLst/>
              <a:cxnLst/>
              <a:rect r="r" b="b" t="t" l="l"/>
              <a:pathLst>
                <a:path h="2421763" w="12359894">
                  <a:moveTo>
                    <a:pt x="0" y="172847"/>
                  </a:moveTo>
                  <a:cubicBezTo>
                    <a:pt x="0" y="77343"/>
                    <a:pt x="77978" y="0"/>
                    <a:pt x="174244" y="0"/>
                  </a:cubicBezTo>
                  <a:lnTo>
                    <a:pt x="12185650" y="0"/>
                  </a:lnTo>
                  <a:cubicBezTo>
                    <a:pt x="12281916" y="0"/>
                    <a:pt x="12359894" y="77343"/>
                    <a:pt x="12359894" y="172847"/>
                  </a:cubicBezTo>
                  <a:lnTo>
                    <a:pt x="12359894" y="2248916"/>
                  </a:lnTo>
                  <a:cubicBezTo>
                    <a:pt x="12359894" y="2344420"/>
                    <a:pt x="12281916" y="2421763"/>
                    <a:pt x="12185650" y="2421763"/>
                  </a:cubicBezTo>
                  <a:lnTo>
                    <a:pt x="174244" y="2421763"/>
                  </a:lnTo>
                  <a:cubicBezTo>
                    <a:pt x="77978" y="2421763"/>
                    <a:pt x="0" y="2344420"/>
                    <a:pt x="0" y="2248916"/>
                  </a:cubicBezTo>
                  <a:close/>
                </a:path>
              </a:pathLst>
            </a:custGeom>
            <a:solidFill>
              <a:srgbClr val="D6F5EE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2385294" cy="2447163"/>
            </a:xfrm>
            <a:custGeom>
              <a:avLst/>
              <a:gdLst/>
              <a:ahLst/>
              <a:cxnLst/>
              <a:rect r="r" b="b" t="t" l="l"/>
              <a:pathLst>
                <a:path h="2447163" w="12385294">
                  <a:moveTo>
                    <a:pt x="0" y="185547"/>
                  </a:moveTo>
                  <a:cubicBezTo>
                    <a:pt x="0" y="82931"/>
                    <a:pt x="83820" y="0"/>
                    <a:pt x="186944" y="0"/>
                  </a:cubicBezTo>
                  <a:lnTo>
                    <a:pt x="12198350" y="0"/>
                  </a:lnTo>
                  <a:lnTo>
                    <a:pt x="12198350" y="12700"/>
                  </a:lnTo>
                  <a:lnTo>
                    <a:pt x="12198350" y="0"/>
                  </a:lnTo>
                  <a:cubicBezTo>
                    <a:pt x="12301474" y="0"/>
                    <a:pt x="12385294" y="82931"/>
                    <a:pt x="12385294" y="185547"/>
                  </a:cubicBezTo>
                  <a:lnTo>
                    <a:pt x="12372594" y="185547"/>
                  </a:lnTo>
                  <a:lnTo>
                    <a:pt x="12385294" y="185547"/>
                  </a:lnTo>
                  <a:lnTo>
                    <a:pt x="12385294" y="2261616"/>
                  </a:lnTo>
                  <a:lnTo>
                    <a:pt x="12372594" y="2261616"/>
                  </a:lnTo>
                  <a:lnTo>
                    <a:pt x="12385294" y="2261616"/>
                  </a:lnTo>
                  <a:cubicBezTo>
                    <a:pt x="12385294" y="2364232"/>
                    <a:pt x="12301474" y="2447163"/>
                    <a:pt x="12198350" y="2447163"/>
                  </a:cubicBezTo>
                  <a:lnTo>
                    <a:pt x="12198350" y="2434463"/>
                  </a:lnTo>
                  <a:lnTo>
                    <a:pt x="12198350" y="2447163"/>
                  </a:lnTo>
                  <a:lnTo>
                    <a:pt x="186944" y="2447163"/>
                  </a:lnTo>
                  <a:lnTo>
                    <a:pt x="186944" y="2434463"/>
                  </a:lnTo>
                  <a:lnTo>
                    <a:pt x="186944" y="2447163"/>
                  </a:lnTo>
                  <a:cubicBezTo>
                    <a:pt x="83820" y="2447163"/>
                    <a:pt x="0" y="2364232"/>
                    <a:pt x="0" y="226161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2261616"/>
                  </a:lnTo>
                  <a:lnTo>
                    <a:pt x="12700" y="2261616"/>
                  </a:lnTo>
                  <a:lnTo>
                    <a:pt x="25400" y="2261616"/>
                  </a:lnTo>
                  <a:cubicBezTo>
                    <a:pt x="25400" y="2350008"/>
                    <a:pt x="97663" y="2421763"/>
                    <a:pt x="186944" y="2421763"/>
                  </a:cubicBezTo>
                  <a:lnTo>
                    <a:pt x="12198350" y="2421763"/>
                  </a:lnTo>
                  <a:cubicBezTo>
                    <a:pt x="12287631" y="2421763"/>
                    <a:pt x="12359894" y="2350008"/>
                    <a:pt x="12359894" y="2261616"/>
                  </a:cubicBezTo>
                  <a:lnTo>
                    <a:pt x="12359894" y="185547"/>
                  </a:lnTo>
                  <a:cubicBezTo>
                    <a:pt x="12359894" y="97155"/>
                    <a:pt x="12287631" y="25400"/>
                    <a:pt x="12198350" y="25400"/>
                  </a:cubicBezTo>
                  <a:lnTo>
                    <a:pt x="186944" y="25400"/>
                  </a:lnTo>
                  <a:lnTo>
                    <a:pt x="186944" y="12700"/>
                  </a:lnTo>
                  <a:lnTo>
                    <a:pt x="186944" y="25400"/>
                  </a:lnTo>
                  <a:cubicBezTo>
                    <a:pt x="97663" y="25400"/>
                    <a:pt x="25400" y="97155"/>
                    <a:pt x="25400" y="185547"/>
                  </a:cubicBezTo>
                  <a:close/>
                </a:path>
              </a:pathLst>
            </a:custGeom>
            <a:solidFill>
              <a:srgbClr val="BCDBD4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407616" y="7372796"/>
            <a:ext cx="3880843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Analyze Results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07616" y="7973466"/>
            <a:ext cx="8614768" cy="589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Identify data points outside normal range.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6F5E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80046" y="1396901"/>
            <a:ext cx="8372624" cy="1021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2"/>
              </a:lnSpc>
            </a:pPr>
            <a:r>
              <a:rPr lang="en-US" sz="6062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Handling Outliers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523851" y="2881312"/>
            <a:ext cx="38100" cy="5951636"/>
            <a:chOff x="0" y="0"/>
            <a:chExt cx="50800" cy="793551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0800" cy="7935468"/>
            </a:xfrm>
            <a:custGeom>
              <a:avLst/>
              <a:gdLst/>
              <a:ahLst/>
              <a:cxnLst/>
              <a:rect r="r" b="b" t="t" l="l"/>
              <a:pathLst>
                <a:path h="7935468" w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7910068"/>
                  </a:lnTo>
                  <a:cubicBezTo>
                    <a:pt x="50800" y="7924038"/>
                    <a:pt x="39370" y="7935468"/>
                    <a:pt x="25400" y="7935468"/>
                  </a:cubicBezTo>
                  <a:cubicBezTo>
                    <a:pt x="11430" y="7935468"/>
                    <a:pt x="0" y="7924038"/>
                    <a:pt x="0" y="7910068"/>
                  </a:cubicBezTo>
                  <a:close/>
                </a:path>
              </a:pathLst>
            </a:custGeom>
            <a:solidFill>
              <a:srgbClr val="BCDBD4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851942" y="3556397"/>
            <a:ext cx="1080046" cy="38100"/>
            <a:chOff x="0" y="0"/>
            <a:chExt cx="1440062" cy="50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40053" cy="50800"/>
            </a:xfrm>
            <a:custGeom>
              <a:avLst/>
              <a:gdLst/>
              <a:ahLst/>
              <a:cxnLst/>
              <a:rect r="r" b="b" t="t" l="l"/>
              <a:pathLst>
                <a:path h="50800" w="1440053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414653" y="0"/>
                  </a:lnTo>
                  <a:cubicBezTo>
                    <a:pt x="1428623" y="0"/>
                    <a:pt x="1440053" y="11430"/>
                    <a:pt x="1440053" y="25400"/>
                  </a:cubicBezTo>
                  <a:cubicBezTo>
                    <a:pt x="1440053" y="39370"/>
                    <a:pt x="1428623" y="50800"/>
                    <a:pt x="1414653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BCDBD4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186235" y="3218855"/>
            <a:ext cx="713334" cy="713334"/>
            <a:chOff x="0" y="0"/>
            <a:chExt cx="951112" cy="95111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2700" y="127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D6F5EE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51103" cy="951103"/>
            </a:xfrm>
            <a:custGeom>
              <a:avLst/>
              <a:gdLst/>
              <a:ahLst/>
              <a:cxnLst/>
              <a:rect r="r" b="b" t="t" l="l"/>
              <a:pathLst>
                <a:path h="951103" w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BCDBD4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422425" y="3382119"/>
            <a:ext cx="240804" cy="424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5"/>
              </a:lnSpc>
            </a:pPr>
            <a:r>
              <a:rPr lang="en-US" sz="3625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240137" y="3161259"/>
            <a:ext cx="5222527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Calculate Upper Limit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240137" y="3761929"/>
            <a:ext cx="7109818" cy="589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Use 95th percentile of Fare column.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851942" y="5643116"/>
            <a:ext cx="1080046" cy="38100"/>
            <a:chOff x="0" y="0"/>
            <a:chExt cx="1440062" cy="50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440053" cy="50800"/>
            </a:xfrm>
            <a:custGeom>
              <a:avLst/>
              <a:gdLst/>
              <a:ahLst/>
              <a:cxnLst/>
              <a:rect r="r" b="b" t="t" l="l"/>
              <a:pathLst>
                <a:path h="50800" w="1440053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414653" y="0"/>
                  </a:lnTo>
                  <a:cubicBezTo>
                    <a:pt x="1428623" y="0"/>
                    <a:pt x="1440053" y="11430"/>
                    <a:pt x="1440053" y="25400"/>
                  </a:cubicBezTo>
                  <a:cubicBezTo>
                    <a:pt x="1440053" y="39370"/>
                    <a:pt x="1428623" y="50800"/>
                    <a:pt x="1414653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BCDBD4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1186235" y="5305574"/>
            <a:ext cx="713334" cy="713334"/>
            <a:chOff x="0" y="0"/>
            <a:chExt cx="951112" cy="95111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12700" y="127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D6F5EE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951103" cy="951103"/>
            </a:xfrm>
            <a:custGeom>
              <a:avLst/>
              <a:gdLst/>
              <a:ahLst/>
              <a:cxnLst/>
              <a:rect r="r" b="b" t="t" l="l"/>
              <a:pathLst>
                <a:path h="951103" w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BCDBD4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349647" y="5468839"/>
            <a:ext cx="386506" cy="424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5"/>
              </a:lnSpc>
            </a:pPr>
            <a:r>
              <a:rPr lang="en-US" sz="3625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240137" y="5247977"/>
            <a:ext cx="3857625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Cap Outliers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3240137" y="5848647"/>
            <a:ext cx="7109818" cy="589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Replace values above limit with upper limit value.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1851942" y="7729835"/>
            <a:ext cx="1080046" cy="38100"/>
            <a:chOff x="0" y="0"/>
            <a:chExt cx="1440062" cy="50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440053" cy="50800"/>
            </a:xfrm>
            <a:custGeom>
              <a:avLst/>
              <a:gdLst/>
              <a:ahLst/>
              <a:cxnLst/>
              <a:rect r="r" b="b" t="t" l="l"/>
              <a:pathLst>
                <a:path h="50800" w="1440053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414653" y="0"/>
                  </a:lnTo>
                  <a:cubicBezTo>
                    <a:pt x="1428623" y="0"/>
                    <a:pt x="1440053" y="11430"/>
                    <a:pt x="1440053" y="25400"/>
                  </a:cubicBezTo>
                  <a:cubicBezTo>
                    <a:pt x="1440053" y="39370"/>
                    <a:pt x="1428623" y="50800"/>
                    <a:pt x="1414653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BCDBD4"/>
            </a:solidFill>
          </p:spPr>
        </p:sp>
      </p:grpSp>
      <p:grpSp>
        <p:nvGrpSpPr>
          <p:cNvPr name="Group 29" id="29"/>
          <p:cNvGrpSpPr/>
          <p:nvPr/>
        </p:nvGrpSpPr>
        <p:grpSpPr>
          <a:xfrm rot="0">
            <a:off x="1186235" y="7392292"/>
            <a:ext cx="713334" cy="713334"/>
            <a:chOff x="0" y="0"/>
            <a:chExt cx="951112" cy="951112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12700" y="127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D6F5EE"/>
            </a:solid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951103" cy="951103"/>
            </a:xfrm>
            <a:custGeom>
              <a:avLst/>
              <a:gdLst/>
              <a:ahLst/>
              <a:cxnLst/>
              <a:rect r="r" b="b" t="t" l="l"/>
              <a:pathLst>
                <a:path h="951103" w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BCDBD4"/>
            </a:solidFill>
          </p:spPr>
        </p:sp>
      </p:grpSp>
      <p:sp>
        <p:nvSpPr>
          <p:cNvPr name="TextBox 32" id="32"/>
          <p:cNvSpPr txBox="true"/>
          <p:nvPr/>
        </p:nvSpPr>
        <p:spPr>
          <a:xfrm rot="0">
            <a:off x="1348606" y="7555558"/>
            <a:ext cx="388441" cy="424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5"/>
              </a:lnSpc>
            </a:pPr>
            <a:r>
              <a:rPr lang="en-US" sz="3625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3240137" y="7334696"/>
            <a:ext cx="4442966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Visualize Changes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3240137" y="7935366"/>
            <a:ext cx="7109818" cy="589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Create new box plot to confirm outlier treatment.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6F5E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3759994"/>
          </a:xfrm>
          <a:custGeom>
            <a:avLst/>
            <a:gdLst/>
            <a:ahLst/>
            <a:cxnLst/>
            <a:rect r="r" b="b" t="t" l="l"/>
            <a:pathLst>
              <a:path h="3759994" w="18288000">
                <a:moveTo>
                  <a:pt x="0" y="0"/>
                </a:moveTo>
                <a:lnTo>
                  <a:pt x="18288000" y="0"/>
                </a:lnTo>
                <a:lnTo>
                  <a:pt x="18288000" y="3759994"/>
                </a:lnTo>
                <a:lnTo>
                  <a:pt x="0" y="37599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1" r="0" b="-31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52810" y="4539258"/>
            <a:ext cx="10891094" cy="997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75"/>
              </a:lnSpc>
            </a:pPr>
            <a:r>
              <a:rPr lang="en-US" sz="5875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Basic Data Exploration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48048" y="5982741"/>
            <a:ext cx="16191905" cy="3472457"/>
            <a:chOff x="0" y="0"/>
            <a:chExt cx="21589207" cy="462994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589239" cy="4629912"/>
            </a:xfrm>
            <a:custGeom>
              <a:avLst/>
              <a:gdLst/>
              <a:ahLst/>
              <a:cxnLst/>
              <a:rect r="r" b="b" t="t" l="l"/>
              <a:pathLst>
                <a:path h="4629912" w="21589239">
                  <a:moveTo>
                    <a:pt x="0" y="174752"/>
                  </a:moveTo>
                  <a:cubicBezTo>
                    <a:pt x="0" y="78232"/>
                    <a:pt x="78486" y="0"/>
                    <a:pt x="175133" y="0"/>
                  </a:cubicBezTo>
                  <a:lnTo>
                    <a:pt x="21414105" y="0"/>
                  </a:lnTo>
                  <a:lnTo>
                    <a:pt x="21414105" y="6350"/>
                  </a:lnTo>
                  <a:lnTo>
                    <a:pt x="21414105" y="0"/>
                  </a:lnTo>
                  <a:cubicBezTo>
                    <a:pt x="21510879" y="0"/>
                    <a:pt x="21589239" y="78232"/>
                    <a:pt x="21589239" y="174752"/>
                  </a:cubicBezTo>
                  <a:lnTo>
                    <a:pt x="21582889" y="174752"/>
                  </a:lnTo>
                  <a:lnTo>
                    <a:pt x="21589239" y="174752"/>
                  </a:lnTo>
                  <a:lnTo>
                    <a:pt x="21589239" y="4455160"/>
                  </a:lnTo>
                  <a:lnTo>
                    <a:pt x="21582889" y="4455160"/>
                  </a:lnTo>
                  <a:lnTo>
                    <a:pt x="21589239" y="4455160"/>
                  </a:lnTo>
                  <a:cubicBezTo>
                    <a:pt x="21589239" y="4551680"/>
                    <a:pt x="21510752" y="4629912"/>
                    <a:pt x="21414105" y="4629912"/>
                  </a:cubicBezTo>
                  <a:lnTo>
                    <a:pt x="21414105" y="4623562"/>
                  </a:lnTo>
                  <a:lnTo>
                    <a:pt x="21414105" y="4629912"/>
                  </a:lnTo>
                  <a:lnTo>
                    <a:pt x="175133" y="4629912"/>
                  </a:lnTo>
                  <a:lnTo>
                    <a:pt x="175133" y="4623562"/>
                  </a:lnTo>
                  <a:lnTo>
                    <a:pt x="175133" y="4629912"/>
                  </a:lnTo>
                  <a:cubicBezTo>
                    <a:pt x="78486" y="4629912"/>
                    <a:pt x="0" y="4551680"/>
                    <a:pt x="0" y="4455160"/>
                  </a:cubicBezTo>
                  <a:lnTo>
                    <a:pt x="0" y="174752"/>
                  </a:lnTo>
                  <a:lnTo>
                    <a:pt x="6350" y="174752"/>
                  </a:lnTo>
                  <a:lnTo>
                    <a:pt x="0" y="174752"/>
                  </a:lnTo>
                  <a:moveTo>
                    <a:pt x="12700" y="174752"/>
                  </a:moveTo>
                  <a:lnTo>
                    <a:pt x="12700" y="4455160"/>
                  </a:lnTo>
                  <a:lnTo>
                    <a:pt x="6350" y="4455160"/>
                  </a:lnTo>
                  <a:lnTo>
                    <a:pt x="12700" y="4455160"/>
                  </a:lnTo>
                  <a:cubicBezTo>
                    <a:pt x="12700" y="4544695"/>
                    <a:pt x="85471" y="4617212"/>
                    <a:pt x="175133" y="4617212"/>
                  </a:cubicBezTo>
                  <a:lnTo>
                    <a:pt x="21414105" y="4617212"/>
                  </a:lnTo>
                  <a:cubicBezTo>
                    <a:pt x="21503894" y="4617212"/>
                    <a:pt x="21576539" y="4544568"/>
                    <a:pt x="21576539" y="4455160"/>
                  </a:cubicBezTo>
                  <a:lnTo>
                    <a:pt x="21576539" y="174752"/>
                  </a:lnTo>
                  <a:cubicBezTo>
                    <a:pt x="21576539" y="85217"/>
                    <a:pt x="21503768" y="12700"/>
                    <a:pt x="21414105" y="12700"/>
                  </a:cubicBezTo>
                  <a:lnTo>
                    <a:pt x="175133" y="12700"/>
                  </a:lnTo>
                  <a:lnTo>
                    <a:pt x="175133" y="6350"/>
                  </a:lnTo>
                  <a:lnTo>
                    <a:pt x="175133" y="12700"/>
                  </a:lnTo>
                  <a:cubicBezTo>
                    <a:pt x="85471" y="12700"/>
                    <a:pt x="12700" y="85344"/>
                    <a:pt x="12700" y="174752"/>
                  </a:cubicBezTo>
                  <a:close/>
                </a:path>
              </a:pathLst>
            </a:custGeom>
            <a:solidFill>
              <a:srgbClr val="000000">
                <a:alpha val="7843"/>
              </a:srgbClr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062335" y="5997029"/>
            <a:ext cx="16163330" cy="860971"/>
            <a:chOff x="0" y="0"/>
            <a:chExt cx="21551107" cy="114796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1551137" cy="1147953"/>
            </a:xfrm>
            <a:custGeom>
              <a:avLst/>
              <a:gdLst/>
              <a:ahLst/>
              <a:cxnLst/>
              <a:rect r="r" b="b" t="t" l="l"/>
              <a:pathLst>
                <a:path h="1147953" w="21551137">
                  <a:moveTo>
                    <a:pt x="0" y="0"/>
                  </a:moveTo>
                  <a:lnTo>
                    <a:pt x="21551137" y="0"/>
                  </a:lnTo>
                  <a:lnTo>
                    <a:pt x="21551137" y="1147953"/>
                  </a:lnTo>
                  <a:lnTo>
                    <a:pt x="0" y="1147953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363116" y="6091684"/>
            <a:ext cx="7475339" cy="576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Command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49544" y="6091684"/>
            <a:ext cx="7475339" cy="576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Purpose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062335" y="6858000"/>
            <a:ext cx="16163330" cy="860971"/>
            <a:chOff x="0" y="0"/>
            <a:chExt cx="21551107" cy="114796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1551137" cy="1147953"/>
            </a:xfrm>
            <a:custGeom>
              <a:avLst/>
              <a:gdLst/>
              <a:ahLst/>
              <a:cxnLst/>
              <a:rect r="r" b="b" t="t" l="l"/>
              <a:pathLst>
                <a:path h="1147953" w="21551137">
                  <a:moveTo>
                    <a:pt x="0" y="0"/>
                  </a:moveTo>
                  <a:lnTo>
                    <a:pt x="21551137" y="0"/>
                  </a:lnTo>
                  <a:lnTo>
                    <a:pt x="21551137" y="1147953"/>
                  </a:lnTo>
                  <a:lnTo>
                    <a:pt x="0" y="1147953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363116" y="6952655"/>
            <a:ext cx="7475339" cy="576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df.describe()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449544" y="6952655"/>
            <a:ext cx="7475339" cy="576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Statistical summary of dataset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062335" y="7718971"/>
            <a:ext cx="16163330" cy="860971"/>
            <a:chOff x="0" y="0"/>
            <a:chExt cx="21551107" cy="114796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1551137" cy="1147953"/>
            </a:xfrm>
            <a:custGeom>
              <a:avLst/>
              <a:gdLst/>
              <a:ahLst/>
              <a:cxnLst/>
              <a:rect r="r" b="b" t="t" l="l"/>
              <a:pathLst>
                <a:path h="1147953" w="21551137">
                  <a:moveTo>
                    <a:pt x="0" y="0"/>
                  </a:moveTo>
                  <a:lnTo>
                    <a:pt x="21551137" y="0"/>
                  </a:lnTo>
                  <a:lnTo>
                    <a:pt x="21551137" y="1147953"/>
                  </a:lnTo>
                  <a:lnTo>
                    <a:pt x="0" y="1147953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363116" y="7813625"/>
            <a:ext cx="7475339" cy="576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value_counts()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449544" y="7813625"/>
            <a:ext cx="7475339" cy="576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Frequency of categorical variables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062335" y="8579941"/>
            <a:ext cx="16163330" cy="860971"/>
            <a:chOff x="0" y="0"/>
            <a:chExt cx="21551107" cy="114796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1551137" cy="1147953"/>
            </a:xfrm>
            <a:custGeom>
              <a:avLst/>
              <a:gdLst/>
              <a:ahLst/>
              <a:cxnLst/>
              <a:rect r="r" b="b" t="t" l="l"/>
              <a:pathLst>
                <a:path h="1147953" w="21551137">
                  <a:moveTo>
                    <a:pt x="0" y="0"/>
                  </a:moveTo>
                  <a:lnTo>
                    <a:pt x="21551137" y="0"/>
                  </a:lnTo>
                  <a:lnTo>
                    <a:pt x="21551137" y="1147953"/>
                  </a:lnTo>
                  <a:lnTo>
                    <a:pt x="0" y="1147953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363116" y="8674596"/>
            <a:ext cx="7475339" cy="576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Visualization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449544" y="8674596"/>
            <a:ext cx="7475339" cy="576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Understand data distribution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6F5E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3857625"/>
          </a:xfrm>
          <a:custGeom>
            <a:avLst/>
            <a:gdLst/>
            <a:ahLst/>
            <a:cxnLst/>
            <a:rect r="r" b="b" t="t" l="l"/>
            <a:pathLst>
              <a:path h="3857625" w="18288000">
                <a:moveTo>
                  <a:pt x="0" y="0"/>
                </a:moveTo>
                <a:lnTo>
                  <a:pt x="18288000" y="0"/>
                </a:lnTo>
                <a:lnTo>
                  <a:pt x="18288000" y="3857625"/>
                </a:lnTo>
                <a:lnTo>
                  <a:pt x="0" y="3857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80046" y="4692849"/>
            <a:ext cx="11852225" cy="1021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2"/>
              </a:lnSpc>
            </a:pPr>
            <a:r>
              <a:rPr lang="en-US" sz="6062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Data Cleaning Summary</a:t>
            </a:r>
          </a:p>
        </p:txBody>
      </p:sp>
      <p:sp>
        <p:nvSpPr>
          <p:cNvPr name="Freeform 8" id="8" descr="preencoded.png"/>
          <p:cNvSpPr/>
          <p:nvPr/>
        </p:nvSpPr>
        <p:spPr>
          <a:xfrm flipH="false" flipV="false" rot="0">
            <a:off x="1080046" y="6177260"/>
            <a:ext cx="771525" cy="771525"/>
          </a:xfrm>
          <a:custGeom>
            <a:avLst/>
            <a:gdLst/>
            <a:ahLst/>
            <a:cxnLst/>
            <a:rect r="r" b="b" t="t" l="l"/>
            <a:pathLst>
              <a:path h="771525" w="771525">
                <a:moveTo>
                  <a:pt x="0" y="0"/>
                </a:moveTo>
                <a:lnTo>
                  <a:pt x="771525" y="0"/>
                </a:lnTo>
                <a:lnTo>
                  <a:pt x="771525" y="771525"/>
                </a:lnTo>
                <a:lnTo>
                  <a:pt x="0" y="7715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80046" y="7228731"/>
            <a:ext cx="4104977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Dataset Cleaned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80046" y="7829401"/>
            <a:ext cx="5067300" cy="108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Titanic data prepared for analysis and modeling.</a:t>
            </a:r>
          </a:p>
        </p:txBody>
      </p:sp>
      <p:sp>
        <p:nvSpPr>
          <p:cNvPr name="Freeform 11" id="11" descr="preencoded.png"/>
          <p:cNvSpPr/>
          <p:nvPr/>
        </p:nvSpPr>
        <p:spPr>
          <a:xfrm flipH="false" flipV="false" rot="0">
            <a:off x="6610201" y="6177260"/>
            <a:ext cx="771525" cy="771525"/>
          </a:xfrm>
          <a:custGeom>
            <a:avLst/>
            <a:gdLst/>
            <a:ahLst/>
            <a:cxnLst/>
            <a:rect r="r" b="b" t="t" l="l"/>
            <a:pathLst>
              <a:path h="771525" w="771525">
                <a:moveTo>
                  <a:pt x="0" y="0"/>
                </a:moveTo>
                <a:lnTo>
                  <a:pt x="771525" y="0"/>
                </a:lnTo>
                <a:lnTo>
                  <a:pt x="771525" y="771525"/>
                </a:lnTo>
                <a:lnTo>
                  <a:pt x="0" y="77152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6610201" y="7228731"/>
            <a:ext cx="5067449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Missing Values Handled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610201" y="8311604"/>
            <a:ext cx="5067449" cy="108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Effective strategies applied to address data gaps.</a:t>
            </a:r>
          </a:p>
        </p:txBody>
      </p:sp>
      <p:sp>
        <p:nvSpPr>
          <p:cNvPr name="Freeform 14" id="14" descr="preencoded.png"/>
          <p:cNvSpPr/>
          <p:nvPr/>
        </p:nvSpPr>
        <p:spPr>
          <a:xfrm flipH="false" flipV="false" rot="0">
            <a:off x="12140505" y="6177260"/>
            <a:ext cx="771525" cy="771525"/>
          </a:xfrm>
          <a:custGeom>
            <a:avLst/>
            <a:gdLst/>
            <a:ahLst/>
            <a:cxnLst/>
            <a:rect r="r" b="b" t="t" l="l"/>
            <a:pathLst>
              <a:path h="771525" w="771525">
                <a:moveTo>
                  <a:pt x="0" y="0"/>
                </a:moveTo>
                <a:lnTo>
                  <a:pt x="771525" y="0"/>
                </a:lnTo>
                <a:lnTo>
                  <a:pt x="771525" y="771525"/>
                </a:lnTo>
                <a:lnTo>
                  <a:pt x="0" y="7715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2140505" y="7228731"/>
            <a:ext cx="3945285" cy="51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 b="true">
                <a:solidFill>
                  <a:srgbClr val="333F70"/>
                </a:solidFill>
                <a:latin typeface="Arimo Bold"/>
                <a:ea typeface="Arimo Bold"/>
                <a:cs typeface="Arimo Bold"/>
                <a:sym typeface="Arimo Bold"/>
              </a:rPr>
              <a:t>Outliers Treated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140505" y="7829401"/>
            <a:ext cx="5067300" cy="108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Extreme values managed for improved model performance.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DAGUfrmnIaU</dc:identifier>
  <dcterms:modified xsi:type="dcterms:W3CDTF">2011-08-01T06:04:30Z</dcterms:modified>
  <cp:revision>1</cp:revision>
  <dc:title>Basic-Data-Cleaning-with-Titanic-Dataset.pptx</dc:title>
</cp:coreProperties>
</file>

<file path=docProps/thumbnail.jpeg>
</file>